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0"/>
  </p:notesMasterIdLst>
  <p:handoutMasterIdLst>
    <p:handoutMasterId r:id="rId11"/>
  </p:handoutMasterIdLst>
  <p:sldIdLst>
    <p:sldId id="431" r:id="rId2"/>
    <p:sldId id="603" r:id="rId3"/>
    <p:sldId id="605" r:id="rId4"/>
    <p:sldId id="611" r:id="rId5"/>
    <p:sldId id="604" r:id="rId6"/>
    <p:sldId id="606" r:id="rId7"/>
    <p:sldId id="607" r:id="rId8"/>
    <p:sldId id="610" r:id="rId9"/>
  </p:sldIdLst>
  <p:sldSz cx="9144000" cy="5143500" type="screen16x9"/>
  <p:notesSz cx="6797675" cy="9926638"/>
  <p:embeddedFontLs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Segoe UI Light" panose="020B0502040204020203" pitchFamily="34" charset="0"/>
      <p:regular r:id="rId29"/>
      <p:italic r:id="rId30"/>
    </p:embeddedFont>
    <p:embeddedFont>
      <p:font typeface="Golos Text" panose="020B0604020202020204" charset="-52"/>
      <p:regular r:id="rId31"/>
      <p:bold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Raleway" panose="020B0604020202020204" charset="-52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A"/>
    <a:srgbClr val="083455"/>
    <a:srgbClr val="015CA7"/>
    <a:srgbClr val="0160AF"/>
    <a:srgbClr val="0070C0"/>
    <a:srgbClr val="EFF8FF"/>
    <a:srgbClr val="0060A8"/>
    <a:srgbClr val="003E6C"/>
    <a:srgbClr val="015598"/>
    <a:srgbClr val="DD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E28499-1008-4CD6-BAF8-A3FD045BFF2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3714" autoAdjust="0"/>
  </p:normalViewPr>
  <p:slideViewPr>
    <p:cSldViewPr>
      <p:cViewPr varScale="1">
        <p:scale>
          <a:sx n="144" d="100"/>
          <a:sy n="144" d="100"/>
        </p:scale>
        <p:origin x="70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FA647-0393-4358-A7F1-96C7A7E3C6AE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8DF24-CDE1-4408-86E5-0C7083C77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76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0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8971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553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763" name="Shape 10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350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44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8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9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761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5" name="Shape 56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6" name="Shape 57"/>
          <p:cNvCxnSpPr>
            <a:cxnSpLocks/>
          </p:cNvCxnSpPr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6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lvl1pPr>
          </a:lstStyle>
          <a:p>
            <a:endParaRPr/>
          </a:p>
        </p:txBody>
      </p:sp>
      <p:sp>
        <p:nvSpPr>
          <p:cNvPr id="1048967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321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3" name="Shape 61"/>
          <p:cNvCxnSpPr>
            <a:cxnSpLocks/>
          </p:cNvCxnSpPr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5734" name="Shape 62"/>
          <p:cNvCxnSpPr>
            <a:cxnSpLocks/>
          </p:cNvCxnSpPr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89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9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endParaRPr/>
          </a:p>
        </p:txBody>
      </p:sp>
      <p:sp>
        <p:nvSpPr>
          <p:cNvPr id="10489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509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297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1478" y="1028296"/>
            <a:ext cx="7441052" cy="412940"/>
          </a:xfrm>
        </p:spPr>
        <p:txBody>
          <a:bodyPr lIns="0" tIns="0" rIns="0" bIns="0"/>
          <a:lstStyle>
            <a:lvl1pPr>
              <a:defRPr sz="2676" b="1" i="0">
                <a:solidFill>
                  <a:srgbClr val="EA4B77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AEDE8-2505-44A7-A629-6D581E09AF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3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4857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4857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>
                <a:latin typeface="Lato"/>
                <a:ea typeface="Lato"/>
                <a:cs typeface="Lato"/>
                <a:sym typeface="Lato"/>
              </a:rPr>
              <a:pPr algn="r"/>
              <a:t>‹#›</a:t>
            </a:fld>
            <a:endParaRPr lang="en" sz="100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4282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4A6C17-94BB-41E0-ADDB-D2772A28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285" b="13331"/>
          <a:stretch/>
        </p:blipFill>
        <p:spPr>
          <a:xfrm>
            <a:off x="838" y="0"/>
            <a:ext cx="9143161" cy="51435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1A3ACAA-EB3B-45B3-97DB-01202E909A31}"/>
              </a:ext>
            </a:extLst>
          </p:cNvPr>
          <p:cNvSpPr/>
          <p:nvPr/>
        </p:nvSpPr>
        <p:spPr>
          <a:xfrm>
            <a:off x="-3" y="-2236"/>
            <a:ext cx="9144002" cy="5145736"/>
          </a:xfrm>
          <a:prstGeom prst="rect">
            <a:avLst/>
          </a:prstGeom>
          <a:solidFill>
            <a:srgbClr val="003E6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1659E9-CD20-4FAE-B905-04512DECE98E}"/>
              </a:ext>
            </a:extLst>
          </p:cNvPr>
          <p:cNvSpPr txBox="1"/>
          <p:nvPr/>
        </p:nvSpPr>
        <p:spPr>
          <a:xfrm>
            <a:off x="7746574" y="525909"/>
            <a:ext cx="161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ПРАВИТЕЛЬСТВО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МОСКОВСКОЙ</a:t>
            </a:r>
          </a:p>
          <a:p>
            <a:r>
              <a:rPr lang="ru-RU" sz="800" b="1" spc="5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ОБЛАСТИ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D1D85DB-24B1-4FDA-AC34-D0BAADFCC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7" y="195486"/>
            <a:ext cx="1661975" cy="7395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5486"/>
            <a:ext cx="991134" cy="79290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134AF883-495D-4BE7-A26E-DDE9E4821963}"/>
              </a:ext>
            </a:extLst>
          </p:cNvPr>
          <p:cNvSpPr/>
          <p:nvPr/>
        </p:nvSpPr>
        <p:spPr>
          <a:xfrm flipV="1">
            <a:off x="-1141" y="1347614"/>
            <a:ext cx="2123728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71F9AC4A-13F8-4E27-9003-E89E5C5CAD16}"/>
              </a:ext>
            </a:extLst>
          </p:cNvPr>
          <p:cNvSpPr/>
          <p:nvPr/>
        </p:nvSpPr>
        <p:spPr>
          <a:xfrm flipV="1">
            <a:off x="7134787" y="3939902"/>
            <a:ext cx="2009213" cy="45719"/>
          </a:xfrm>
          <a:prstGeom prst="rect">
            <a:avLst/>
          </a:prstGeom>
          <a:solidFill>
            <a:srgbClr val="D42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xmlns="" id="{6E17EBAB-E46E-4551-B1A3-B852059A7D38}"/>
              </a:ext>
            </a:extLst>
          </p:cNvPr>
          <p:cNvSpPr txBox="1"/>
          <p:nvPr/>
        </p:nvSpPr>
        <p:spPr>
          <a:xfrm>
            <a:off x="1355651" y="1601341"/>
            <a:ext cx="7287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  <a:cs typeface="Golos Text" panose="020B0604020202020204" charset="-52"/>
              </a:rPr>
              <a:t>РЕГИОНАЛЬНЫЙ ЦЕНТР ИНЖИНИРИНГА</a:t>
            </a:r>
          </a:p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  <a:cs typeface="Golos Text" panose="020B0604020202020204" charset="-52"/>
              </a:rPr>
              <a:t>МОСКОВСКОЙ ОБЛАСТИ</a:t>
            </a:r>
          </a:p>
        </p:txBody>
      </p:sp>
      <p:sp>
        <p:nvSpPr>
          <p:cNvPr id="47" name="TextBox 58">
            <a:extLst>
              <a:ext uri="{FF2B5EF4-FFF2-40B4-BE49-F238E27FC236}">
                <a16:creationId xmlns:a16="http://schemas.microsoft.com/office/drawing/2014/main" xmlns="" id="{3C70653E-75EE-411F-91BA-4D6B3A9DA273}"/>
              </a:ext>
            </a:extLst>
          </p:cNvPr>
          <p:cNvSpPr txBox="1"/>
          <p:nvPr/>
        </p:nvSpPr>
        <p:spPr>
          <a:xfrm>
            <a:off x="1697975" y="3478598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Автономная некоммерческая организация «Агентство инвестиционного развития Московской области»</a:t>
            </a:r>
          </a:p>
          <a:p>
            <a:pPr algn="r"/>
            <a:r>
              <a:rPr lang="ru-RU" sz="8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+7 (499) 645-64-00,</a:t>
            </a:r>
            <a:r>
              <a:rPr lang="en-US" sz="8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mybusiness@mosreg.ru</a:t>
            </a:r>
            <a:r>
              <a:rPr lang="ru-RU" sz="8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 </a:t>
            </a:r>
            <a:endParaRPr lang="en-US" sz="800" dirty="0">
              <a:solidFill>
                <a:schemeClr val="bg1"/>
              </a:solidFill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D740C7-757E-4106-839A-637444E9C123}"/>
              </a:ext>
            </a:extLst>
          </p:cNvPr>
          <p:cNvSpPr txBox="1"/>
          <p:nvPr/>
        </p:nvSpPr>
        <p:spPr>
          <a:xfrm>
            <a:off x="8035499" y="4774578"/>
            <a:ext cx="1217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65081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1C558CA-BEA9-467F-9BC0-FAC0CAD736FE}"/>
              </a:ext>
            </a:extLst>
          </p:cNvPr>
          <p:cNvSpPr txBox="1"/>
          <p:nvPr/>
        </p:nvSpPr>
        <p:spPr>
          <a:xfrm>
            <a:off x="971600" y="233067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Физические лица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планирующие начать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собственное дело</a:t>
            </a:r>
          </a:p>
        </p:txBody>
      </p:sp>
      <p:pic>
        <p:nvPicPr>
          <p:cNvPr id="24" name="Рисунок 23" descr="Мужчина и женщина">
            <a:extLst>
              <a:ext uri="{FF2B5EF4-FFF2-40B4-BE49-F238E27FC236}">
                <a16:creationId xmlns:a16="http://schemas.microsoft.com/office/drawing/2014/main" xmlns="" id="{D24B6306-F33B-4BE7-ADDB-FD052498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786" y="861530"/>
            <a:ext cx="646331" cy="646331"/>
          </a:xfrm>
          <a:prstGeom prst="rect">
            <a:avLst/>
          </a:prstGeom>
        </p:spPr>
      </p:pic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6B0032-819B-4C4C-A728-445673AE4BA4}"/>
              </a:ext>
            </a:extLst>
          </p:cNvPr>
          <p:cNvSpPr txBox="1"/>
          <p:nvPr/>
        </p:nvSpPr>
        <p:spPr>
          <a:xfrm>
            <a:off x="367012" y="888959"/>
            <a:ext cx="87571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u="none" strike="noStrike" baseline="0" dirty="0">
                <a:solidFill>
                  <a:srgbClr val="000000"/>
                </a:solidFill>
                <a:latin typeface="+mn-lt"/>
              </a:rPr>
              <a:t>ЧТО ТАКОЕ  </a:t>
            </a:r>
            <a:r>
              <a:rPr lang="ru-RU" sz="1800" b="1" dirty="0">
                <a:latin typeface="+mn-lt"/>
              </a:rPr>
              <a:t>РЕГИОНАЛЬНЫЙ ЦЕНТР ИНЖИНИРИНГА*</a:t>
            </a:r>
            <a:r>
              <a:rPr lang="ru-RU" sz="1800" b="1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  <a:endParaRPr lang="ru-RU" sz="1800" dirty="0">
              <a:latin typeface="+mn-lt"/>
            </a:endParaRPr>
          </a:p>
          <a:p>
            <a:pPr algn="ctr"/>
            <a:endParaRPr lang="ru-RU" sz="1800" b="1" dirty="0">
              <a:latin typeface="+mn-lt"/>
            </a:endParaRPr>
          </a:p>
          <a:p>
            <a:r>
              <a:rPr lang="ru-RU" sz="1800" b="1" i="0" u="none" strike="noStrike" baseline="0" dirty="0">
                <a:solidFill>
                  <a:srgbClr val="000000"/>
                </a:solidFill>
                <a:latin typeface="+mn-lt"/>
              </a:rPr>
              <a:t>Региональный центр инжиниринга (РЦИ) – </a:t>
            </a:r>
            <a:r>
              <a:rPr lang="ru-RU" sz="1800" b="1" dirty="0">
                <a:latin typeface="+mn-lt"/>
              </a:rPr>
              <a:t>это:</a:t>
            </a:r>
          </a:p>
          <a:p>
            <a:endParaRPr lang="ru-RU" sz="1800" b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+mn-lt"/>
              </a:rPr>
              <a:t>Инфраструктура государственной поддержки малых и средних производственных предприятий</a:t>
            </a:r>
          </a:p>
          <a:p>
            <a:endParaRPr lang="ru-RU" sz="1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latin typeface="+mn-lt"/>
              </a:rPr>
              <a:t>РЦИ входит в структуру центров оказания услуг «Мой бизнес», где предприниматели могут в одном окне получить все необходимые услуги для ведения предпринимательской деятельности</a:t>
            </a:r>
          </a:p>
        </p:txBody>
      </p:sp>
      <p:pic>
        <p:nvPicPr>
          <p:cNvPr id="11" name="Рисунок 10" descr="мой бизнес.png">
            <a:extLst>
              <a:ext uri="{FF2B5EF4-FFF2-40B4-BE49-F238E27FC236}">
                <a16:creationId xmlns:a16="http://schemas.microsoft.com/office/drawing/2014/main" xmlns="" id="{CABA1C63-DEA4-4C6C-AF6D-73F352B1AE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1022" y="111681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D188DF-8CC1-0545-CCFD-C7A73CE0142B}"/>
              </a:ext>
            </a:extLst>
          </p:cNvPr>
          <p:cNvSpPr txBox="1"/>
          <p:nvPr/>
        </p:nvSpPr>
        <p:spPr>
          <a:xfrm>
            <a:off x="179512" y="4551562"/>
            <a:ext cx="888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* Создан для реализации национального проекта «Малое и среднее предпринимательство и поддержка индивидуальной предпринимательской инициативы»</a:t>
            </a:r>
          </a:p>
        </p:txBody>
      </p:sp>
    </p:spTree>
    <p:extLst>
      <p:ext uri="{BB962C8B-B14F-4D97-AF65-F5344CB8AC3E}">
        <p14:creationId xmlns:p14="http://schemas.microsoft.com/office/powerpoint/2010/main" val="307012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1C558CA-BEA9-467F-9BC0-FAC0CAD736FE}"/>
              </a:ext>
            </a:extLst>
          </p:cNvPr>
          <p:cNvSpPr txBox="1"/>
          <p:nvPr/>
        </p:nvSpPr>
        <p:spPr>
          <a:xfrm>
            <a:off x="971600" y="233067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Физические лица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планирующие начать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собственное дело</a:t>
            </a:r>
          </a:p>
        </p:txBody>
      </p:sp>
      <p:pic>
        <p:nvPicPr>
          <p:cNvPr id="24" name="Рисунок 23" descr="Мужчина и женщина">
            <a:extLst>
              <a:ext uri="{FF2B5EF4-FFF2-40B4-BE49-F238E27FC236}">
                <a16:creationId xmlns:a16="http://schemas.microsoft.com/office/drawing/2014/main" xmlns="" id="{D24B6306-F33B-4BE7-ADDB-FD052498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786" y="861530"/>
            <a:ext cx="646331" cy="646331"/>
          </a:xfrm>
          <a:prstGeom prst="rect">
            <a:avLst/>
          </a:prstGeom>
        </p:spPr>
      </p:pic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6B0032-819B-4C4C-A728-445673AE4BA4}"/>
              </a:ext>
            </a:extLst>
          </p:cNvPr>
          <p:cNvSpPr txBox="1"/>
          <p:nvPr/>
        </p:nvSpPr>
        <p:spPr>
          <a:xfrm>
            <a:off x="323528" y="820520"/>
            <a:ext cx="87571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u="none" strike="noStrike" baseline="0" dirty="0">
                <a:solidFill>
                  <a:srgbClr val="000000"/>
                </a:solidFill>
                <a:latin typeface="+mn-lt"/>
              </a:rPr>
              <a:t>УСЛУГИ </a:t>
            </a:r>
            <a:r>
              <a:rPr lang="ru-RU" sz="2000" b="1" dirty="0">
                <a:latin typeface="+mn-lt"/>
              </a:rPr>
              <a:t>РЕГИОНАЛЬНОГО ЦЕНТРА ИНЖИНИРИНГА</a:t>
            </a:r>
            <a:r>
              <a:rPr lang="ru-RU" sz="2000" b="1" i="0" u="none" strike="noStrike" baseline="0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ctr"/>
            <a:endParaRPr lang="ru-RU" sz="2000" dirty="0">
              <a:latin typeface="+mn-lt"/>
            </a:endParaRP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Разработка бизнес-планов (стоимость услуги – не более 300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Разработка программы модернизации (стоимость услуги – не более 400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Проведение технических аудитов (технологического / энергетического/ экологического / других видов аудита производства)(стоимость услуги – не более 400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Финансовые и управленческие аудиты (стоимость услуги – не более 150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Разработка конструкторской документации, инженерно-консультационные (стоимость услуги – </a:t>
            </a:r>
            <a:b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</a:b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не более 500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Сертификация, декларирование, сертификация ХАССП, сертификация системы менеджмента качества в соответствии с международным стандартом ГОСТ ISO (стоимость услуги – не более 500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Регистрация патентов/товарных знаков (стоимость услуги – не более 500 тыс. руб.)</a:t>
            </a:r>
          </a:p>
          <a:p>
            <a:pPr marL="457200" lvl="0" indent="-457200" algn="just" defTabSz="68388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ru-RU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Анализ потенциала предприятия и оценка импортозамещения (стоимость услуги – не более 50 тыс. руб.)</a:t>
            </a:r>
            <a:endParaRPr lang="ru-RU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0" name="Рисунок 9" descr="мой бизнес.png">
            <a:extLst>
              <a:ext uri="{FF2B5EF4-FFF2-40B4-BE49-F238E27FC236}">
                <a16:creationId xmlns:a16="http://schemas.microsoft.com/office/drawing/2014/main" xmlns="" id="{B3BF4789-DDB5-4A2D-A429-0A16F98E7F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7622" y="111681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2497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los Text" panose="020B0503020202020204" pitchFamily="34" charset="0"/>
              <a:ea typeface="+mn-ea"/>
              <a:cs typeface="Golos Text" panose="020B0503020202020204" pitchFamily="34" charset="0"/>
              <a:sym typeface="Arial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los Text" panose="020B0503020202020204" pitchFamily="34" charset="0"/>
              <a:ea typeface="+mn-ea"/>
              <a:cs typeface="Golos Text" panose="020B0503020202020204" pitchFamily="34" charset="0"/>
              <a:sym typeface="Arial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1C558CA-BEA9-467F-9BC0-FAC0CAD736FE}"/>
              </a:ext>
            </a:extLst>
          </p:cNvPr>
          <p:cNvSpPr txBox="1"/>
          <p:nvPr/>
        </p:nvSpPr>
        <p:spPr>
          <a:xfrm>
            <a:off x="971600" y="233067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  <a:sym typeface="Arial"/>
              </a:rPr>
              <a:t>Региональный центр инжиниринга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D50"/>
                </a:solidFill>
                <a:effectLst/>
                <a:uLnTx/>
                <a:uFillTx/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  <a:sym typeface="Arial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los Text" panose="020B0503020202020204" pitchFamily="34" charset="0"/>
                <a:cs typeface="Golos Text" panose="020B0503020202020204" pitchFamily="34" charset="0"/>
                <a:sym typeface="Arial"/>
              </a:rPr>
              <a:t>Физические лица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los Text" panose="020B0503020202020204" pitchFamily="34" charset="0"/>
                <a:cs typeface="Golos Text" panose="020B0503020202020204" pitchFamily="34" charset="0"/>
                <a:sym typeface="Arial"/>
              </a:rPr>
              <a:t>планирующие начать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los Text" panose="020B0503020202020204" pitchFamily="34" charset="0"/>
                <a:cs typeface="Golos Text" panose="020B0503020202020204" pitchFamily="34" charset="0"/>
                <a:sym typeface="Arial"/>
              </a:rPr>
              <a:t>собственное дело</a:t>
            </a:r>
          </a:p>
        </p:txBody>
      </p:sp>
      <p:pic>
        <p:nvPicPr>
          <p:cNvPr id="24" name="Рисунок 23" descr="Мужчина и женщина">
            <a:extLst>
              <a:ext uri="{FF2B5EF4-FFF2-40B4-BE49-F238E27FC236}">
                <a16:creationId xmlns:a16="http://schemas.microsoft.com/office/drawing/2014/main" xmlns="" id="{D24B6306-F33B-4BE7-ADDB-FD052498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786" y="861530"/>
            <a:ext cx="646331" cy="646331"/>
          </a:xfrm>
          <a:prstGeom prst="rect">
            <a:avLst/>
          </a:prstGeom>
        </p:spPr>
      </p:pic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6B0032-819B-4C4C-A728-445673AE4BA4}"/>
              </a:ext>
            </a:extLst>
          </p:cNvPr>
          <p:cNvSpPr txBox="1"/>
          <p:nvPr/>
        </p:nvSpPr>
        <p:spPr>
          <a:xfrm>
            <a:off x="323528" y="1168517"/>
            <a:ext cx="875713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УСЛОВИЯ ПРЕДОСТАВЛЕНИЯ УСЛУГ: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/>
            <a:r>
              <a:rPr lang="ru-RU" sz="1600" dirty="0">
                <a:latin typeface="+mn-lt"/>
              </a:rPr>
              <a:t>30 % стоимости услуги оплачивает МСП, 70 % оплачивается за счет бюджета центра «Мой бизнес»</a:t>
            </a:r>
          </a:p>
          <a:p>
            <a:pPr lvl="0"/>
            <a:endParaRPr lang="ru-RU" sz="1600" dirty="0">
              <a:latin typeface="+mn-lt"/>
            </a:endParaRPr>
          </a:p>
          <a:p>
            <a:pPr lvl="0"/>
            <a:r>
              <a:rPr lang="ru-RU" sz="1600" i="1" dirty="0">
                <a:latin typeface="+mn-lt"/>
              </a:rPr>
              <a:t>Вторая и последующие услуги </a:t>
            </a:r>
            <a:r>
              <a:rPr lang="ru-RU" sz="1600" dirty="0">
                <a:latin typeface="+mn-lt"/>
              </a:rPr>
              <a:t>в течение календарного года – 50% оплачивает МСП, 50 % оплачиваются за счет бюджета центра «Мой бизнес»</a:t>
            </a:r>
          </a:p>
          <a:p>
            <a:pPr lvl="0"/>
            <a:endParaRPr lang="ru-RU" sz="1600" dirty="0">
              <a:latin typeface="+mn-lt"/>
            </a:endParaRPr>
          </a:p>
          <a:p>
            <a:pPr lvl="0"/>
            <a:r>
              <a:rPr lang="ru-RU" sz="1600" i="1" dirty="0">
                <a:latin typeface="+mn-lt"/>
              </a:rPr>
              <a:t>Услуга по анализу потенциала МСП и оценке импортозамещения </a:t>
            </a:r>
            <a:r>
              <a:rPr lang="ru-RU" sz="1600" dirty="0">
                <a:latin typeface="+mn-lt"/>
              </a:rPr>
              <a:t>–  5% оплачивает МСП, 95 % оплачивается за счет бюджета центра «Мой бизнес»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Рисунок 9" descr="мой бизнес.png">
            <a:extLst>
              <a:ext uri="{FF2B5EF4-FFF2-40B4-BE49-F238E27FC236}">
                <a16:creationId xmlns:a16="http://schemas.microsoft.com/office/drawing/2014/main" xmlns="" id="{B3BF4789-DDB5-4A2D-A429-0A16F98E7F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7622" y="111681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12414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Физические лица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планирующие начать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собственное дело</a:t>
            </a:r>
          </a:p>
        </p:txBody>
      </p:sp>
      <p:pic>
        <p:nvPicPr>
          <p:cNvPr id="24" name="Рисунок 23" descr="Мужчина и женщина">
            <a:extLst>
              <a:ext uri="{FF2B5EF4-FFF2-40B4-BE49-F238E27FC236}">
                <a16:creationId xmlns:a16="http://schemas.microsoft.com/office/drawing/2014/main" xmlns="" id="{D24B6306-F33B-4BE7-ADDB-FD0524981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3786" y="861530"/>
            <a:ext cx="646331" cy="6463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C76E12-F3F5-4A58-A40F-0619D1FB905C}"/>
              </a:ext>
            </a:extLst>
          </p:cNvPr>
          <p:cNvSpPr txBox="1"/>
          <p:nvPr/>
        </p:nvSpPr>
        <p:spPr>
          <a:xfrm>
            <a:off x="5638605" y="3006703"/>
            <a:ext cx="191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Самозанятые граждане</a:t>
            </a:r>
          </a:p>
        </p:txBody>
      </p:sp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6DA764DC-A21D-4189-9919-E22C1F239795}"/>
              </a:ext>
            </a:extLst>
          </p:cNvPr>
          <p:cNvGrpSpPr/>
          <p:nvPr/>
        </p:nvGrpSpPr>
        <p:grpSpPr>
          <a:xfrm>
            <a:off x="1616571" y="1380074"/>
            <a:ext cx="4194115" cy="1712700"/>
            <a:chOff x="5173684" y="2731627"/>
            <a:chExt cx="5180901" cy="2116427"/>
          </a:xfrm>
        </p:grpSpPr>
        <p:sp>
          <p:nvSpPr>
            <p:cNvPr id="34" name="Rectangle 60">
              <a:extLst>
                <a:ext uri="{FF2B5EF4-FFF2-40B4-BE49-F238E27FC236}">
                  <a16:creationId xmlns:a16="http://schemas.microsoft.com/office/drawing/2014/main" xmlns="" id="{05AEEA0C-7493-41ED-BB3F-97129121C45C}"/>
                </a:ext>
              </a:extLst>
            </p:cNvPr>
            <p:cNvSpPr/>
            <p:nvPr/>
          </p:nvSpPr>
          <p:spPr>
            <a:xfrm>
              <a:off x="7225683" y="2731627"/>
              <a:ext cx="2976006" cy="211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50800">
              <a:noFill/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0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802791D-3B25-4A1D-8B5E-59F2808FC3E0}"/>
                </a:ext>
              </a:extLst>
            </p:cNvPr>
            <p:cNvSpPr txBox="1"/>
            <p:nvPr/>
          </p:nvSpPr>
          <p:spPr>
            <a:xfrm>
              <a:off x="7211858" y="3981751"/>
              <a:ext cx="314272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Golos Text" panose="020B0503020202020204" pitchFamily="34" charset="0"/>
                  <a:cs typeface="Golos Text" panose="020B0503020202020204" pitchFamily="34" charset="0"/>
                </a:rPr>
                <a:t>Субъекты МСП</a:t>
              </a:r>
            </a:p>
          </p:txBody>
        </p:sp>
        <p:pic>
          <p:nvPicPr>
            <p:cNvPr id="38" name="Рисунок 37" descr="Портфель">
              <a:extLst>
                <a:ext uri="{FF2B5EF4-FFF2-40B4-BE49-F238E27FC236}">
                  <a16:creationId xmlns:a16="http://schemas.microsoft.com/office/drawing/2014/main" xmlns="" id="{AC1F8D49-E255-4B0E-B872-BC8E6B66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303603" y="2940230"/>
              <a:ext cx="914400" cy="914400"/>
            </a:xfrm>
            <a:prstGeom prst="rect">
              <a:avLst/>
            </a:prstGeom>
          </p:spPr>
        </p:pic>
        <p:pic>
          <p:nvPicPr>
            <p:cNvPr id="40" name="Рисунок 39" descr="Группа мужчин">
              <a:extLst>
                <a:ext uri="{FF2B5EF4-FFF2-40B4-BE49-F238E27FC236}">
                  <a16:creationId xmlns:a16="http://schemas.microsoft.com/office/drawing/2014/main" xmlns="" id="{0028E0C9-BEB7-4CE2-9441-C8C0F204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173684" y="2855857"/>
              <a:ext cx="914400" cy="914400"/>
            </a:xfrm>
            <a:prstGeom prst="rect">
              <a:avLst/>
            </a:prstGeom>
          </p:spPr>
        </p:pic>
      </p:grpSp>
      <p:sp>
        <p:nvSpPr>
          <p:cNvPr id="41" name="TextBox 1">
            <a:extLst>
              <a:ext uri="{FF2B5EF4-FFF2-40B4-BE49-F238E27FC236}">
                <a16:creationId xmlns:a16="http://schemas.microsoft.com/office/drawing/2014/main" xmlns="" id="{D27DBCCB-8D6A-4E22-9015-8EFA2021F961}"/>
              </a:ext>
            </a:extLst>
          </p:cNvPr>
          <p:cNvSpPr txBox="1"/>
          <p:nvPr/>
        </p:nvSpPr>
        <p:spPr>
          <a:xfrm>
            <a:off x="970710" y="189824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715D1BE-57FC-4CDC-9CE5-68D12D2BDFB2}"/>
              </a:ext>
            </a:extLst>
          </p:cNvPr>
          <p:cNvSpPr txBox="1"/>
          <p:nvPr/>
        </p:nvSpPr>
        <p:spPr>
          <a:xfrm>
            <a:off x="503547" y="92616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Century Gothic" panose="020B0502020202020204" pitchFamily="34" charset="0"/>
              </a:rPr>
              <a:t>ЗАЯВИТЕЛИ НА ПОЛУЧЕНИЕ УСЛУГ РЦИ</a:t>
            </a:r>
            <a:r>
              <a:rPr lang="ru-RU" sz="1600" dirty="0"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48F6DD2-F23C-4CB8-92F1-A2F7EF7A082A}"/>
              </a:ext>
            </a:extLst>
          </p:cNvPr>
          <p:cNvSpPr txBox="1"/>
          <p:nvPr/>
        </p:nvSpPr>
        <p:spPr>
          <a:xfrm>
            <a:off x="503547" y="329331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 b="1"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ТРЕБОВАНИЯ К ЗАЯВИТЕЛЯМ: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4334902-1459-43C5-BF33-87321DED67C4}"/>
              </a:ext>
            </a:extLst>
          </p:cNvPr>
          <p:cNvSpPr txBox="1"/>
          <p:nvPr/>
        </p:nvSpPr>
        <p:spPr>
          <a:xfrm>
            <a:off x="237527" y="3591478"/>
            <a:ext cx="84336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/>
              <a:t>Регистрация на территории Московской области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/>
              <a:t>Осуществление деятельности на территории Московской области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/>
              <a:t>Наличие сведений об ИП или юридическом лице в едином реестре субъектов МСП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/>
              <a:t>Отсутствие задолженности по налогом и сборам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/>
              <a:t>Регистрация на цифровой платформе МСП.РФ, анкета на расчет скоринга</a:t>
            </a:r>
          </a:p>
        </p:txBody>
      </p:sp>
      <p:pic>
        <p:nvPicPr>
          <p:cNvPr id="25" name="Рисунок 24" descr="мой бизнес.png">
            <a:extLst>
              <a:ext uri="{FF2B5EF4-FFF2-40B4-BE49-F238E27FC236}">
                <a16:creationId xmlns:a16="http://schemas.microsoft.com/office/drawing/2014/main" xmlns="" id="{BFCA78BC-3971-4760-B40D-5CC83B1FE8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7773" y="124802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26823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1C558CA-BEA9-467F-9BC0-FAC0CAD736FE}"/>
              </a:ext>
            </a:extLst>
          </p:cNvPr>
          <p:cNvSpPr txBox="1"/>
          <p:nvPr/>
        </p:nvSpPr>
        <p:spPr>
          <a:xfrm>
            <a:off x="971600" y="233067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Физические лица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планирующие начать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собственное дело</a:t>
            </a:r>
          </a:p>
        </p:txBody>
      </p:sp>
      <p:pic>
        <p:nvPicPr>
          <p:cNvPr id="24" name="Рисунок 23" descr="Мужчина и женщина">
            <a:extLst>
              <a:ext uri="{FF2B5EF4-FFF2-40B4-BE49-F238E27FC236}">
                <a16:creationId xmlns:a16="http://schemas.microsoft.com/office/drawing/2014/main" xmlns="" id="{D24B6306-F33B-4BE7-ADDB-FD052498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786" y="861530"/>
            <a:ext cx="646331" cy="646331"/>
          </a:xfrm>
          <a:prstGeom prst="rect">
            <a:avLst/>
          </a:prstGeom>
        </p:spPr>
      </p:pic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6B0032-819B-4C4C-A728-445673AE4BA4}"/>
              </a:ext>
            </a:extLst>
          </p:cNvPr>
          <p:cNvSpPr txBox="1"/>
          <p:nvPr/>
        </p:nvSpPr>
        <p:spPr>
          <a:xfrm>
            <a:off x="107504" y="1003538"/>
            <a:ext cx="875713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ПРЕДОСТАВЛЕНИЕ УСЛУГ ОСУЩЕСТВЛЯЕТСЯ:</a:t>
            </a:r>
          </a:p>
          <a:p>
            <a:pPr algn="ctr"/>
            <a:endParaRPr lang="ru-RU" sz="1800" b="1" dirty="0">
              <a:latin typeface="Century Gothic" panose="020B0502020202020204" pitchFamily="34" charset="0"/>
            </a:endParaRPr>
          </a:p>
          <a:p>
            <a:r>
              <a:rPr lang="ru-RU" sz="1800" b="1" dirty="0">
                <a:latin typeface="Century Gothic" panose="020B0502020202020204" pitchFamily="34" charset="0"/>
              </a:rPr>
              <a:t>Сторонними организациями, включенными в Реестр аккредитованных организаций РЦИ*.</a:t>
            </a:r>
          </a:p>
          <a:p>
            <a:endParaRPr lang="ru-RU" sz="1800" b="1" dirty="0">
              <a:latin typeface="Century Gothic" panose="020B0502020202020204" pitchFamily="34" charset="0"/>
            </a:endParaRPr>
          </a:p>
          <a:p>
            <a:r>
              <a:rPr lang="ru-RU" sz="1800" b="1" dirty="0">
                <a:latin typeface="Century Gothic" panose="020B0502020202020204" pitchFamily="34" charset="0"/>
              </a:rPr>
              <a:t>Где посмотреть Реестр? </a:t>
            </a:r>
          </a:p>
          <a:p>
            <a:r>
              <a:rPr lang="ru-RU" sz="1800" b="1" dirty="0">
                <a:latin typeface="Century Gothic" panose="020B0502020202020204" pitchFamily="34" charset="0"/>
              </a:rPr>
              <a:t>на Инвестиционном портале Московской области по ссылке: </a:t>
            </a:r>
            <a:r>
              <a:rPr lang="en-US" sz="1800" b="1" dirty="0">
                <a:latin typeface="Century Gothic" panose="020B0502020202020204" pitchFamily="34" charset="0"/>
              </a:rPr>
              <a:t>https://investmo.ru/business/my-business/accreditation/accreditation-rci/register-organizations</a:t>
            </a:r>
            <a:endParaRPr lang="ru-RU" sz="1800" b="1" dirty="0">
              <a:latin typeface="Century Gothic" panose="020B0502020202020204" pitchFamily="34" charset="0"/>
            </a:endParaRPr>
          </a:p>
          <a:p>
            <a:endParaRPr lang="ru-RU" sz="1800" dirty="0">
              <a:latin typeface="Century Gothic" panose="020B0502020202020204" pitchFamily="34" charset="0"/>
            </a:endParaRPr>
          </a:p>
          <a:p>
            <a:endParaRPr lang="ru-RU" b="1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D40E756-25FE-4A23-969A-643E295E8D22}"/>
              </a:ext>
            </a:extLst>
          </p:cNvPr>
          <p:cNvSpPr txBox="1"/>
          <p:nvPr/>
        </p:nvSpPr>
        <p:spPr>
          <a:xfrm>
            <a:off x="140198" y="4337825"/>
            <a:ext cx="78123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* 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Порядок аккредитации организаций на оказание услуг РЦИ предусмотрен Регламентом оказания услуг в центре «Мой бизнес»</a:t>
            </a:r>
            <a:endParaRPr lang="ru-RU" dirty="0"/>
          </a:p>
        </p:txBody>
      </p:sp>
      <p:pic>
        <p:nvPicPr>
          <p:cNvPr id="12" name="Рисунок 11" descr="мой бизнес.png">
            <a:extLst>
              <a:ext uri="{FF2B5EF4-FFF2-40B4-BE49-F238E27FC236}">
                <a16:creationId xmlns:a16="http://schemas.microsoft.com/office/drawing/2014/main" xmlns="" id="{33FEE7D0-AFAF-4851-926B-9DB39F2D42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1732" y="91620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982976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1C558CA-BEA9-467F-9BC0-FAC0CAD736FE}"/>
              </a:ext>
            </a:extLst>
          </p:cNvPr>
          <p:cNvSpPr txBox="1"/>
          <p:nvPr/>
        </p:nvSpPr>
        <p:spPr>
          <a:xfrm>
            <a:off x="971600" y="233067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FFFFFF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Физические лица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планирующие начать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собственное дело</a:t>
            </a:r>
          </a:p>
        </p:txBody>
      </p:sp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pic>
        <p:nvPicPr>
          <p:cNvPr id="12" name="Рисунок 11" descr="мой бизнес.png">
            <a:extLst>
              <a:ext uri="{FF2B5EF4-FFF2-40B4-BE49-F238E27FC236}">
                <a16:creationId xmlns:a16="http://schemas.microsoft.com/office/drawing/2014/main" xmlns="" id="{6C8D63EB-B842-4E9B-A2D0-DB4DE17797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3911" y="93228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3" name="object 31">
            <a:extLst>
              <a:ext uri="{FF2B5EF4-FFF2-40B4-BE49-F238E27FC236}">
                <a16:creationId xmlns:a16="http://schemas.microsoft.com/office/drawing/2014/main" xmlns="" id="{6624FB8E-D6FD-4A0F-BBED-0222E4E9C734}"/>
              </a:ext>
            </a:extLst>
          </p:cNvPr>
          <p:cNvSpPr txBox="1"/>
          <p:nvPr/>
        </p:nvSpPr>
        <p:spPr>
          <a:xfrm>
            <a:off x="-31876" y="897027"/>
            <a:ext cx="9427681" cy="290430"/>
          </a:xfrm>
          <a:prstGeom prst="rect">
            <a:avLst/>
          </a:prstGeom>
        </p:spPr>
        <p:txBody>
          <a:bodyPr vert="horz" wrap="square" lIns="0" tIns="13301" rIns="0" bIns="0" rtlCol="0">
            <a:spAutoFit/>
          </a:bodyPr>
          <a:lstStyle/>
          <a:p>
            <a:pPr algn="ctr" defTabSz="912114">
              <a:spcBef>
                <a:spcPts val="105"/>
              </a:spcBef>
              <a:defRPr/>
            </a:pPr>
            <a:r>
              <a:rPr sz="1800" kern="1200" dirty="0">
                <a:solidFill>
                  <a:schemeClr val="bg2"/>
                </a:solidFill>
                <a:latin typeface="Arial Black"/>
                <a:ea typeface="+mn-ea"/>
                <a:cs typeface="+mn-cs"/>
              </a:rPr>
              <a:t>КАК</a:t>
            </a:r>
            <a:r>
              <a:rPr lang="ru-RU" sz="1800" kern="1200" dirty="0">
                <a:solidFill>
                  <a:schemeClr val="bg2"/>
                </a:solidFill>
                <a:latin typeface="Arial Black"/>
                <a:ea typeface="+mn-ea"/>
                <a:cs typeface="+mn-cs"/>
              </a:rPr>
              <a:t> ПОЛУЧИТЬ УСЛУГУ?</a:t>
            </a:r>
            <a:endParaRPr sz="1800" kern="1200" dirty="0">
              <a:solidFill>
                <a:schemeClr val="bg2"/>
              </a:solidFill>
              <a:latin typeface="Arial Black"/>
              <a:ea typeface="+mn-ea"/>
              <a:cs typeface="+mn-cs"/>
            </a:endParaRPr>
          </a:p>
        </p:txBody>
      </p:sp>
      <p:sp>
        <p:nvSpPr>
          <p:cNvPr id="14" name="object 32">
            <a:extLst>
              <a:ext uri="{FF2B5EF4-FFF2-40B4-BE49-F238E27FC236}">
                <a16:creationId xmlns:a16="http://schemas.microsoft.com/office/drawing/2014/main" xmlns="" id="{53F1BBBE-E994-48FB-BEF4-E2DFB4D518D3}"/>
              </a:ext>
            </a:extLst>
          </p:cNvPr>
          <p:cNvSpPr txBox="1"/>
          <p:nvPr/>
        </p:nvSpPr>
        <p:spPr>
          <a:xfrm>
            <a:off x="1507247" y="1325554"/>
            <a:ext cx="682925" cy="240262"/>
          </a:xfrm>
          <a:prstGeom prst="rect">
            <a:avLst/>
          </a:prstGeom>
        </p:spPr>
        <p:txBody>
          <a:bodyPr vert="horz" wrap="square" lIns="0" tIns="9973" rIns="0" bIns="0" rtlCol="0">
            <a:spAutoFit/>
          </a:bodyPr>
          <a:lstStyle/>
          <a:p>
            <a:pPr algn="ctr" defTabSz="683903">
              <a:spcBef>
                <a:spcPts val="79"/>
              </a:spcBef>
              <a:defRPr/>
            </a:pPr>
            <a:r>
              <a:rPr sz="1496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ШАГ 1</a:t>
            </a:r>
          </a:p>
        </p:txBody>
      </p:sp>
      <p:sp>
        <p:nvSpPr>
          <p:cNvPr id="17" name="object 35">
            <a:extLst>
              <a:ext uri="{FF2B5EF4-FFF2-40B4-BE49-F238E27FC236}">
                <a16:creationId xmlns:a16="http://schemas.microsoft.com/office/drawing/2014/main" xmlns="" id="{581DD86F-4EE6-4BAC-B0F9-C44CD0B2B717}"/>
              </a:ext>
            </a:extLst>
          </p:cNvPr>
          <p:cNvSpPr txBox="1"/>
          <p:nvPr/>
        </p:nvSpPr>
        <p:spPr>
          <a:xfrm>
            <a:off x="6561786" y="1331768"/>
            <a:ext cx="1784250" cy="746433"/>
          </a:xfrm>
          <a:prstGeom prst="rect">
            <a:avLst/>
          </a:prstGeom>
        </p:spPr>
        <p:txBody>
          <a:bodyPr vert="horz" wrap="square" lIns="0" tIns="29919" rIns="0" bIns="0" rtlCol="0">
            <a:spAutoFit/>
          </a:bodyPr>
          <a:lstStyle/>
          <a:p>
            <a:pPr defTabSz="683903">
              <a:spcBef>
                <a:spcPts val="79"/>
              </a:spcBef>
              <a:defRPr/>
            </a:pPr>
            <a:r>
              <a:rPr lang="ru-RU" sz="1496" dirty="0">
                <a:solidFill>
                  <a:srgbClr val="005FA8"/>
                </a:solidFill>
                <a:latin typeface="Arial Black"/>
              </a:rPr>
              <a:t>         </a:t>
            </a:r>
            <a:r>
              <a:rPr sz="1496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ШАГ 3</a:t>
            </a:r>
          </a:p>
          <a:p>
            <a:pPr marL="9498" algn="ctr" defTabSz="683903">
              <a:spcBef>
                <a:spcPts val="160"/>
              </a:spcBef>
              <a:defRPr/>
            </a:pPr>
            <a:r>
              <a:rPr dirty="0">
                <a:solidFill>
                  <a:prstClr val="black"/>
                </a:solidFill>
                <a:latin typeface="+mn-lt"/>
                <a:cs typeface="Segoe UI Light"/>
              </a:rPr>
              <a:t>Пройти</a:t>
            </a:r>
            <a:r>
              <a:rPr spc="-34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  <a:r>
              <a:rPr spc="-7" dirty="0">
                <a:solidFill>
                  <a:prstClr val="black"/>
                </a:solidFill>
                <a:latin typeface="+mn-lt"/>
                <a:cs typeface="Segoe UI Light"/>
              </a:rPr>
              <a:t>отбор</a:t>
            </a:r>
            <a:endParaRPr dirty="0">
              <a:solidFill>
                <a:prstClr val="black"/>
              </a:solidFill>
              <a:latin typeface="+mn-lt"/>
              <a:cs typeface="Segoe UI Light"/>
            </a:endParaRPr>
          </a:p>
          <a:p>
            <a:pPr marL="9498" algn="ctr" defTabSz="683903">
              <a:defRPr/>
            </a:pPr>
            <a:r>
              <a:rPr lang="ru-RU" sz="1496" spc="-7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  <a:endParaRPr sz="1496" dirty="0">
              <a:solidFill>
                <a:prstClr val="black"/>
              </a:solidFill>
              <a:latin typeface="+mn-lt"/>
              <a:cs typeface="Segoe UI Light"/>
            </a:endParaRPr>
          </a:p>
        </p:txBody>
      </p:sp>
      <p:sp>
        <p:nvSpPr>
          <p:cNvPr id="18" name="object 36">
            <a:extLst>
              <a:ext uri="{FF2B5EF4-FFF2-40B4-BE49-F238E27FC236}">
                <a16:creationId xmlns:a16="http://schemas.microsoft.com/office/drawing/2014/main" xmlns="" id="{83116589-CF31-4A09-9B18-C88C0FA96FAC}"/>
              </a:ext>
            </a:extLst>
          </p:cNvPr>
          <p:cNvSpPr txBox="1"/>
          <p:nvPr/>
        </p:nvSpPr>
        <p:spPr>
          <a:xfrm>
            <a:off x="3733443" y="1331768"/>
            <a:ext cx="2564534" cy="1992692"/>
          </a:xfrm>
          <a:prstGeom prst="rect">
            <a:avLst/>
          </a:prstGeom>
        </p:spPr>
        <p:txBody>
          <a:bodyPr vert="horz" wrap="square" lIns="0" tIns="56990" rIns="0" bIns="0" rtlCol="0">
            <a:spAutoFit/>
          </a:bodyPr>
          <a:lstStyle/>
          <a:p>
            <a:pPr algn="ctr" defTabSz="683903">
              <a:spcBef>
                <a:spcPts val="79"/>
              </a:spcBef>
              <a:defRPr/>
            </a:pPr>
            <a:r>
              <a:rPr sz="1496" dirty="0">
                <a:solidFill>
                  <a:schemeClr val="accent1">
                    <a:lumMod val="75000"/>
                  </a:schemeClr>
                </a:solidFill>
                <a:latin typeface="Arial Black"/>
              </a:rPr>
              <a:t>ШАГ 2</a:t>
            </a:r>
          </a:p>
          <a:p>
            <a:pPr marL="9498" marR="13298" algn="ctr" defTabSz="683903">
              <a:spcBef>
                <a:spcPts val="378"/>
              </a:spcBef>
            </a:pPr>
            <a:r>
              <a:rPr spc="-4" dirty="0">
                <a:solidFill>
                  <a:prstClr val="black"/>
                </a:solidFill>
                <a:latin typeface="+mn-lt"/>
                <a:cs typeface="Segoe UI Light"/>
              </a:rPr>
              <a:t>Подать</a:t>
            </a:r>
            <a:r>
              <a:rPr spc="-85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  <a:r>
              <a:rPr spc="4" dirty="0">
                <a:solidFill>
                  <a:prstClr val="black"/>
                </a:solidFill>
                <a:latin typeface="+mn-lt"/>
                <a:cs typeface="Segoe UI Light"/>
              </a:rPr>
              <a:t>заявку</a:t>
            </a:r>
            <a:r>
              <a:rPr lang="ru-RU" spc="4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  <a:br>
              <a:rPr lang="ru-RU" spc="4" dirty="0">
                <a:solidFill>
                  <a:prstClr val="black"/>
                </a:solidFill>
                <a:latin typeface="+mn-lt"/>
                <a:cs typeface="Segoe UI Light"/>
              </a:rPr>
            </a:br>
            <a:r>
              <a:rPr spc="4" dirty="0">
                <a:solidFill>
                  <a:prstClr val="black"/>
                </a:solidFill>
                <a:latin typeface="+mn-lt"/>
                <a:cs typeface="Segoe UI Light"/>
              </a:rPr>
              <a:t>на</a:t>
            </a:r>
            <a:r>
              <a:rPr lang="ru-RU" spc="4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  <a:r>
              <a:rPr lang="ru-RU" spc="-7" dirty="0">
                <a:solidFill>
                  <a:prstClr val="black"/>
                </a:solidFill>
                <a:latin typeface="+mn-lt"/>
                <a:cs typeface="Segoe UI Light"/>
              </a:rPr>
              <a:t>региональном </a:t>
            </a:r>
          </a:p>
          <a:p>
            <a:pPr marL="9498" marR="13298" algn="ctr" defTabSz="683903">
              <a:spcBef>
                <a:spcPts val="378"/>
              </a:spcBef>
            </a:pPr>
            <a:r>
              <a:rPr lang="ru-RU" spc="-7" dirty="0">
                <a:solidFill>
                  <a:prstClr val="black"/>
                </a:solidFill>
                <a:latin typeface="+mn-lt"/>
                <a:cs typeface="Segoe UI Light"/>
              </a:rPr>
              <a:t>портале государственных </a:t>
            </a:r>
          </a:p>
          <a:p>
            <a:pPr marL="9498" marR="13298" algn="ctr" defTabSz="683903">
              <a:spcBef>
                <a:spcPts val="378"/>
              </a:spcBef>
            </a:pPr>
            <a:r>
              <a:rPr lang="ru-RU" spc="-7" dirty="0">
                <a:solidFill>
                  <a:prstClr val="black"/>
                </a:solidFill>
                <a:latin typeface="+mn-lt"/>
                <a:cs typeface="Segoe UI Light"/>
              </a:rPr>
              <a:t>и муниципальных услуг                                </a:t>
            </a:r>
            <a:r>
              <a:rPr lang="en-US" spc="-7" dirty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/>
              </a:rPr>
              <a:t>https://uslugi.mosreg.ru/services/21859</a:t>
            </a:r>
            <a:endParaRPr lang="ru-RU" spc="-7" dirty="0">
              <a:solidFill>
                <a:schemeClr val="accent1">
                  <a:lumMod val="75000"/>
                </a:schemeClr>
              </a:solidFill>
              <a:latin typeface="+mn-lt"/>
              <a:cs typeface="Segoe UI Light"/>
            </a:endParaRPr>
          </a:p>
          <a:p>
            <a:pPr marL="9498" marR="13298" algn="ctr" defTabSz="683903">
              <a:spcBef>
                <a:spcPts val="378"/>
              </a:spcBef>
              <a:defRPr/>
            </a:pPr>
            <a:endParaRPr sz="1346" u="sng" dirty="0">
              <a:solidFill>
                <a:srgbClr val="FF0000"/>
              </a:solidFill>
              <a:latin typeface="Segoe UI Light"/>
              <a:cs typeface="Segoe UI Light"/>
            </a:endParaRPr>
          </a:p>
        </p:txBody>
      </p:sp>
      <p:sp>
        <p:nvSpPr>
          <p:cNvPr id="19" name="object 37">
            <a:extLst>
              <a:ext uri="{FF2B5EF4-FFF2-40B4-BE49-F238E27FC236}">
                <a16:creationId xmlns:a16="http://schemas.microsoft.com/office/drawing/2014/main" xmlns="" id="{0D31ABFA-95D1-4FB7-9BFB-8DB7900E5829}"/>
              </a:ext>
            </a:extLst>
          </p:cNvPr>
          <p:cNvSpPr txBox="1"/>
          <p:nvPr/>
        </p:nvSpPr>
        <p:spPr>
          <a:xfrm>
            <a:off x="237527" y="1634934"/>
            <a:ext cx="3222367" cy="3618109"/>
          </a:xfrm>
          <a:prstGeom prst="rect">
            <a:avLst/>
          </a:prstGeom>
        </p:spPr>
        <p:txBody>
          <a:bodyPr vert="horz" wrap="square" lIns="0" tIns="9973" rIns="0" bIns="0" rtlCol="0">
            <a:spAutoFit/>
          </a:bodyPr>
          <a:lstStyle/>
          <a:p>
            <a:pPr marL="9498" algn="ctr" defTabSz="683903">
              <a:spcBef>
                <a:spcPts val="79"/>
              </a:spcBef>
              <a:defRPr/>
            </a:pPr>
            <a:r>
              <a:rPr dirty="0" err="1">
                <a:solidFill>
                  <a:prstClr val="black"/>
                </a:solidFill>
                <a:latin typeface="+mn-lt"/>
                <a:cs typeface="Segoe UI Light"/>
              </a:rPr>
              <a:t>Проверить</a:t>
            </a: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</a:p>
          <a:p>
            <a:pPr marL="9498" algn="ctr" defTabSz="683903">
              <a:defRPr/>
            </a:pP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выполнение</a:t>
            </a:r>
            <a:r>
              <a:rPr lang="ru-RU" spc="-37" dirty="0">
                <a:solidFill>
                  <a:prstClr val="black"/>
                </a:solidFill>
                <a:latin typeface="+mn-lt"/>
                <a:cs typeface="Segoe UI Light"/>
              </a:rPr>
              <a:t> </a:t>
            </a: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требований:</a:t>
            </a:r>
          </a:p>
          <a:p>
            <a:pPr marL="9498" algn="ctr" defTabSz="683903">
              <a:spcBef>
                <a:spcPts val="898"/>
              </a:spcBef>
            </a:pP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регистрация и ведение производственной или сельскохозяйственной  деятельности на территории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Московской области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/>
              </a:rPr>
              <a:t> </a:t>
            </a:r>
          </a:p>
          <a:p>
            <a:pPr marL="9498" algn="ctr" defTabSz="683903">
              <a:spcBef>
                <a:spcPts val="898"/>
              </a:spcBef>
            </a:pP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ИП или юридическое лицо состоит в реестре субъектов МСП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Московской области</a:t>
            </a:r>
          </a:p>
          <a:p>
            <a:pPr marL="9498" algn="ctr" defTabSz="683903">
              <a:spcBef>
                <a:spcPts val="898"/>
              </a:spcBef>
            </a:pP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отсутствует задолженность </a:t>
            </a:r>
            <a:b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</a:b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по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налогам</a:t>
            </a:r>
          </a:p>
          <a:p>
            <a:pPr marL="9498" algn="ctr" defTabSz="683903">
              <a:spcBef>
                <a:spcPts val="898"/>
              </a:spcBef>
            </a:pPr>
            <a:r>
              <a:rPr lang="ru-RU" dirty="0">
                <a:solidFill>
                  <a:prstClr val="black"/>
                </a:solidFill>
                <a:latin typeface="+mn-lt"/>
                <a:cs typeface="Segoe UI Light"/>
              </a:rPr>
              <a:t>регистрация и прохождение скоринга на платформе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МСП.РФ</a:t>
            </a:r>
          </a:p>
          <a:p>
            <a:pPr marL="9498" defTabSz="683903">
              <a:spcBef>
                <a:spcPts val="898"/>
              </a:spcBef>
            </a:pPr>
            <a:endParaRPr sz="1496" dirty="0">
              <a:solidFill>
                <a:srgbClr val="005FA8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576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93C833-40F7-4DCE-BE4F-69D54392871D}"/>
              </a:ext>
            </a:extLst>
          </p:cNvPr>
          <p:cNvSpPr/>
          <p:nvPr/>
        </p:nvSpPr>
        <p:spPr>
          <a:xfrm>
            <a:off x="0" y="0"/>
            <a:ext cx="9144000" cy="810816"/>
          </a:xfrm>
          <a:prstGeom prst="rect">
            <a:avLst/>
          </a:prstGeom>
          <a:solidFill>
            <a:srgbClr val="08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5" name="Параллелограмм 4">
            <a:extLst>
              <a:ext uri="{FF2B5EF4-FFF2-40B4-BE49-F238E27FC236}">
                <a16:creationId xmlns:a16="http://schemas.microsoft.com/office/drawing/2014/main" xmlns="" id="{AC46B60C-F14F-493A-8CC0-39602CF55DA6}"/>
              </a:ext>
            </a:extLst>
          </p:cNvPr>
          <p:cNvSpPr/>
          <p:nvPr/>
        </p:nvSpPr>
        <p:spPr>
          <a:xfrm>
            <a:off x="179512" y="0"/>
            <a:ext cx="648071" cy="63740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503020202020204" pitchFamily="34" charset="0"/>
              <a:cs typeface="Golos Text" panose="020B0503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1C558CA-BEA9-467F-9BC0-FAC0CAD736FE}"/>
              </a:ext>
            </a:extLst>
          </p:cNvPr>
          <p:cNvSpPr txBox="1"/>
          <p:nvPr/>
        </p:nvSpPr>
        <p:spPr>
          <a:xfrm>
            <a:off x="971600" y="233067"/>
            <a:ext cx="8172400" cy="307777"/>
          </a:xfrm>
          <a:prstGeom prst="rect">
            <a:avLst/>
          </a:prstGeom>
          <a:solidFill>
            <a:srgbClr val="083455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Региональный центр инжиниринга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EFDCE3A-9C3A-4B42-8323-2C93B4D772F0}"/>
              </a:ext>
            </a:extLst>
          </p:cNvPr>
          <p:cNvSpPr txBox="1"/>
          <p:nvPr/>
        </p:nvSpPr>
        <p:spPr>
          <a:xfrm>
            <a:off x="237527" y="189825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D50"/>
                </a:solidFill>
                <a:latin typeface="Golos Text" panose="020B0503020202020204" pitchFamily="34" charset="0"/>
                <a:ea typeface="Verdana" panose="020B0604030504040204" pitchFamily="34" charset="0"/>
                <a:cs typeface="Golos Text" panose="020B0503020202020204" pitchFamily="34" charset="0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BBBC09-79FF-4B19-9FD7-FEF829E38336}"/>
              </a:ext>
            </a:extLst>
          </p:cNvPr>
          <p:cNvSpPr txBox="1"/>
          <p:nvPr/>
        </p:nvSpPr>
        <p:spPr>
          <a:xfrm>
            <a:off x="4788024" y="1441577"/>
            <a:ext cx="364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Физические лица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планирующие начать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rPr>
              <a:t>собственное дело</a:t>
            </a:r>
          </a:p>
        </p:txBody>
      </p:sp>
      <p:pic>
        <p:nvPicPr>
          <p:cNvPr id="24" name="Рисунок 23" descr="Мужчина и женщина">
            <a:extLst>
              <a:ext uri="{FF2B5EF4-FFF2-40B4-BE49-F238E27FC236}">
                <a16:creationId xmlns:a16="http://schemas.microsoft.com/office/drawing/2014/main" xmlns="" id="{D24B6306-F33B-4BE7-ADDB-FD052498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3786" y="861530"/>
            <a:ext cx="646331" cy="646331"/>
          </a:xfrm>
          <a:prstGeom prst="rect">
            <a:avLst/>
          </a:prstGeom>
        </p:spPr>
      </p:pic>
      <p:pic>
        <p:nvPicPr>
          <p:cNvPr id="27" name="Рисунок 26" descr="Группа мужчин">
            <a:extLst>
              <a:ext uri="{FF2B5EF4-FFF2-40B4-BE49-F238E27FC236}">
                <a16:creationId xmlns:a16="http://schemas.microsoft.com/office/drawing/2014/main" xmlns="" id="{8CDE72C3-268F-4730-94E0-AA11B415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18889" y="2304254"/>
            <a:ext cx="556121" cy="556121"/>
          </a:xfrm>
          <a:prstGeom prst="rect">
            <a:avLst/>
          </a:prstGeom>
        </p:spPr>
      </p:pic>
      <p:pic>
        <p:nvPicPr>
          <p:cNvPr id="12" name="Рисунок 11" descr="мой бизнес.png">
            <a:extLst>
              <a:ext uri="{FF2B5EF4-FFF2-40B4-BE49-F238E27FC236}">
                <a16:creationId xmlns:a16="http://schemas.microsoft.com/office/drawing/2014/main" xmlns="" id="{C2EC1FC4-6903-4B1E-9066-D05A76FBBE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111681"/>
            <a:ext cx="1462756" cy="58745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4B458FC-845F-4F41-9B70-14B7DC7F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4695"/>
            <a:ext cx="2962521" cy="29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593CD10-E559-4B0B-8C20-4D15B2B3F633}"/>
              </a:ext>
            </a:extLst>
          </p:cNvPr>
          <p:cNvSpPr/>
          <p:nvPr/>
        </p:nvSpPr>
        <p:spPr>
          <a:xfrm>
            <a:off x="3131840" y="922497"/>
            <a:ext cx="5606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endParaRPr lang="ru-RU" sz="1600" kern="1200" dirty="0">
              <a:solidFill>
                <a:srgbClr val="012262"/>
              </a:solidFill>
              <a:latin typeface="Calibri"/>
              <a:ea typeface="+mn-ea"/>
              <a:cs typeface="+mn-cs"/>
            </a:endParaRPr>
          </a:p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Садыкова Мария Юрьевна</a:t>
            </a:r>
          </a:p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телефон: 8 (499) 645 64 00 (доб.130) электронная почта: </a:t>
            </a:r>
            <a:r>
              <a:rPr lang="en-US" sz="1600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SadykovaMI@mosreg.ru</a:t>
            </a:r>
            <a:endParaRPr lang="ru-RU" sz="1600" kern="1200" dirty="0">
              <a:solidFill>
                <a:srgbClr val="012262"/>
              </a:solidFill>
              <a:latin typeface="Calibri"/>
              <a:ea typeface="+mn-ea"/>
              <a:cs typeface="+mn-cs"/>
            </a:endParaRPr>
          </a:p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Рыжова Юлия Александровна</a:t>
            </a:r>
          </a:p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телефон: 8 (499) 645 64 00 (доб.131) электронная почта: </a:t>
            </a:r>
            <a:r>
              <a:rPr lang="en-US" sz="1600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RyzhovaIA@mosreg.ru</a:t>
            </a:r>
            <a:endParaRPr lang="ru-RU" sz="1600" kern="1200" dirty="0">
              <a:solidFill>
                <a:srgbClr val="012262"/>
              </a:solidFill>
              <a:latin typeface="Calibri"/>
              <a:ea typeface="+mn-ea"/>
              <a:cs typeface="+mn-cs"/>
            </a:endParaRPr>
          </a:p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b="1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Марина Елена Алексеевна</a:t>
            </a:r>
          </a:p>
          <a:p>
            <a:pPr lvl="0" algn="ctr" defTabSz="683880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600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телефон: 8 (499) 645 64 00 (доб.142) электронная почта: </a:t>
            </a:r>
            <a:r>
              <a:rPr lang="en-US" sz="1600" kern="1200" dirty="0">
                <a:solidFill>
                  <a:srgbClr val="012262"/>
                </a:solidFill>
                <a:latin typeface="Calibri"/>
                <a:ea typeface="+mn-ea"/>
                <a:cs typeface="+mn-cs"/>
              </a:rPr>
              <a:t>Marinaela@mosreg.ru</a:t>
            </a:r>
            <a:endParaRPr lang="ru-RU" sz="1600" kern="1200" dirty="0">
              <a:solidFill>
                <a:srgbClr val="012262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5A996C0-C23E-449C-A25C-18368B66FECC}"/>
              </a:ext>
            </a:extLst>
          </p:cNvPr>
          <p:cNvSpPr txBox="1">
            <a:spLocks/>
          </p:cNvSpPr>
          <p:nvPr/>
        </p:nvSpPr>
        <p:spPr>
          <a:xfrm>
            <a:off x="3543603" y="906035"/>
            <a:ext cx="286888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69" b="1" i="0">
                <a:solidFill>
                  <a:srgbClr val="EA4B77"/>
                </a:solidFill>
                <a:latin typeface="Segoe UI"/>
                <a:ea typeface="+mj-ea"/>
                <a:cs typeface="Segoe UI"/>
              </a:defRPr>
            </a:lvl1pPr>
          </a:lstStyle>
          <a:p>
            <a:pPr defTabSz="911841"/>
            <a:r>
              <a:rPr lang="ru-RU" sz="2000" dirty="0">
                <a:solidFill>
                  <a:srgbClr val="022463"/>
                </a:solidFill>
                <a:latin typeface="Calibri"/>
              </a:rPr>
              <a:t>Наши контакты:</a:t>
            </a:r>
          </a:p>
        </p:txBody>
      </p:sp>
    </p:spTree>
    <p:extLst>
      <p:ext uri="{BB962C8B-B14F-4D97-AF65-F5344CB8AC3E}">
        <p14:creationId xmlns:p14="http://schemas.microsoft.com/office/powerpoint/2010/main" val="746358072"/>
      </p:ext>
    </p:extLst>
  </p:cSld>
  <p:clrMapOvr>
    <a:masterClrMapping/>
  </p:clrMapOvr>
</p:sld>
</file>

<file path=ppt/theme/theme1.xml><?xml version="1.0" encoding="utf-8"?>
<a:theme xmlns:a="http://schemas.openxmlformats.org/drawingml/2006/main" name="4_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7952</TotalTime>
  <Words>519</Words>
  <Application>Microsoft Office PowerPoint</Application>
  <PresentationFormat>Экран (16:9)</PresentationFormat>
  <Paragraphs>109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20" baseType="lpstr">
      <vt:lpstr>Century Gothic</vt:lpstr>
      <vt:lpstr>Calibri</vt:lpstr>
      <vt:lpstr>Lato</vt:lpstr>
      <vt:lpstr>Verdana</vt:lpstr>
      <vt:lpstr>Arial Black</vt:lpstr>
      <vt:lpstr>Arial</vt:lpstr>
      <vt:lpstr>Wingdings</vt:lpstr>
      <vt:lpstr>Segoe UI Light</vt:lpstr>
      <vt:lpstr>Golos Text</vt:lpstr>
      <vt:lpstr>Segoe UI</vt:lpstr>
      <vt:lpstr>Raleway</vt:lpstr>
      <vt:lpstr>4_swiss-2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Меры поддержки</dc:title>
  <dc:creator>Мининвест Московской области</dc:creator>
  <cp:lastModifiedBy>user</cp:lastModifiedBy>
  <cp:revision>510</cp:revision>
  <cp:lastPrinted>2022-09-20T08:56:04Z</cp:lastPrinted>
  <dcterms:created xsi:type="dcterms:W3CDTF">2019-08-05T14:52:45Z</dcterms:created>
  <dcterms:modified xsi:type="dcterms:W3CDTF">2022-09-20T09:12:38Z</dcterms:modified>
</cp:coreProperties>
</file>